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70" r:id="rId4"/>
    <p:sldId id="271" r:id="rId5"/>
    <p:sldId id="272" r:id="rId6"/>
    <p:sldId id="273" r:id="rId7"/>
    <p:sldId id="282" r:id="rId8"/>
    <p:sldId id="283" r:id="rId9"/>
    <p:sldId id="275" r:id="rId10"/>
    <p:sldId id="269" r:id="rId11"/>
    <p:sldId id="276" r:id="rId12"/>
    <p:sldId id="281" r:id="rId13"/>
    <p:sldId id="284" r:id="rId14"/>
    <p:sldId id="285" r:id="rId15"/>
    <p:sldId id="286" r:id="rId16"/>
    <p:sldId id="287" r:id="rId17"/>
    <p:sldId id="277" r:id="rId18"/>
    <p:sldId id="278" r:id="rId19"/>
    <p:sldId id="280" r:id="rId20"/>
    <p:sldId id="267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Black" panose="020F0502020204030204" pitchFamily="34" charset="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5">
          <p15:clr>
            <a:srgbClr val="A4A3A4"/>
          </p15:clr>
        </p15:guide>
        <p15:guide id="2" pos="2880">
          <p15:clr>
            <a:srgbClr val="A4A3A4"/>
          </p15:clr>
        </p15:guide>
        <p15:guide id="3" pos="283">
          <p15:clr>
            <a:srgbClr val="9AA0A6"/>
          </p15:clr>
        </p15:guide>
        <p15:guide id="4" pos="5477">
          <p15:clr>
            <a:srgbClr val="9AA0A6"/>
          </p15:clr>
        </p15:guide>
        <p15:guide id="5" orient="horz" pos="3005">
          <p15:clr>
            <a:srgbClr val="9AA0A6"/>
          </p15:clr>
        </p15:guide>
        <p15:guide id="6" orient="horz" pos="794">
          <p15:clr>
            <a:srgbClr val="9AA0A6"/>
          </p15:clr>
        </p15:guide>
        <p15:guide id="7" orient="horz" pos="27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09B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2C9FAB-2874-4607-9E5F-5376A0A64374}">
  <a:tblStyle styleId="{FA2C9FAB-2874-4607-9E5F-5376A0A643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82290"/>
  </p:normalViewPr>
  <p:slideViewPr>
    <p:cSldViewPr snapToGrid="0">
      <p:cViewPr varScale="1">
        <p:scale>
          <a:sx n="142" d="100"/>
          <a:sy n="142" d="100"/>
        </p:scale>
        <p:origin x="1440" y="176"/>
      </p:cViewPr>
      <p:guideLst>
        <p:guide orient="horz" pos="235"/>
        <p:guide pos="2880"/>
        <p:guide pos="283"/>
        <p:guide pos="5477"/>
        <p:guide orient="horz" pos="3005"/>
        <p:guide orient="horz" pos="794"/>
        <p:guide orient="horz" pos="27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9654baf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9654baf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71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9654baf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9654baf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Pedir</a:t>
            </a:r>
            <a:r>
              <a:rPr lang="en-US" dirty="0"/>
              <a:t> para </a:t>
            </a: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o Python </a:t>
            </a:r>
            <a:r>
              <a:rPr lang="en-US" dirty="0" err="1"/>
              <a:t>instalado</a:t>
            </a:r>
            <a:r>
              <a:rPr lang="en-US" dirty="0"/>
              <a:t>: python –V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Desde</a:t>
            </a:r>
            <a:r>
              <a:rPr lang="en-US" dirty="0"/>
              <a:t> que </a:t>
            </a:r>
            <a:r>
              <a:rPr lang="en-US" dirty="0" err="1"/>
              <a:t>seja</a:t>
            </a:r>
            <a:r>
              <a:rPr lang="en-US" dirty="0"/>
              <a:t> o Python 3 </a:t>
            </a:r>
            <a:r>
              <a:rPr lang="en-US" dirty="0" err="1"/>
              <a:t>está</a:t>
            </a:r>
            <a:r>
              <a:rPr lang="en-US" dirty="0"/>
              <a:t> ok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o </a:t>
            </a:r>
            <a:r>
              <a:rPr lang="en-US" dirty="0" err="1"/>
              <a:t>VSCode</a:t>
            </a:r>
            <a:r>
              <a:rPr lang="en-US" dirty="0"/>
              <a:t> </a:t>
            </a:r>
            <a:r>
              <a:rPr lang="en-US" dirty="0" err="1"/>
              <a:t>instalado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o git </a:t>
            </a:r>
            <a:r>
              <a:rPr lang="en-US" dirty="0" err="1"/>
              <a:t>instalado</a:t>
            </a:r>
            <a:r>
              <a:rPr lang="en-US" dirty="0"/>
              <a:t>: git --version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353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9654baf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9654baf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314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786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290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00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37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788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23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388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59654ba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59654ba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9654baf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9654baf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9654ba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9654baf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7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9654ba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9654baf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20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9654baf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9654baf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54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59654baf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59654baf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74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59654baf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59654baf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460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59654baf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59654baf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1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9654ba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9654baf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91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clarissesimo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ez6w9ewvn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l.github.io/PYP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WoMakersCode/intro_ao_pyth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microsoft.com/pt-br/learn/modules/python-strings/" TargetMode="External"/><Relationship Id="rId4" Type="http://schemas.openxmlformats.org/officeDocument/2006/relationships/hyperlink" Target="https://docs.microsoft.com/pt-br/learn/modules/intro-to-pyth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50000" y="1080000"/>
            <a:ext cx="65820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Módulo</a:t>
            </a:r>
            <a:r>
              <a:rPr lang="en-US" sz="36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Introdução </a:t>
            </a:r>
            <a:r>
              <a:rPr lang="en-US" sz="36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ao</a:t>
            </a:r>
            <a:r>
              <a:rPr lang="en-US" sz="36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Python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Aula 1</a:t>
            </a:r>
            <a:endParaRPr sz="36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50001" y="4281942"/>
            <a:ext cx="658199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ConstruDelas</a:t>
            </a:r>
            <a:r>
              <a:rPr lang="pt-BR" sz="20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 2022</a:t>
            </a:r>
            <a:endParaRPr lang="pt-BR" sz="2000" b="1" dirty="0">
              <a:solidFill>
                <a:srgbClr val="FF609A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95410" y="706169"/>
            <a:ext cx="8093497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pt-PT" sz="2400" b="1" dirty="0">
                <a:solidFill>
                  <a:schemeClr val="dk1"/>
                </a:solidFill>
                <a:latin typeface="Montserrat"/>
              </a:rPr>
              <a:t>Para terminar algo, você só precisa </a:t>
            </a:r>
            <a:r>
              <a:rPr lang="pt-PT" sz="2400" b="1" dirty="0">
                <a:solidFill>
                  <a:srgbClr val="FA609B"/>
                </a:solidFill>
                <a:latin typeface="Montserrat"/>
              </a:rPr>
              <a:t>começar</a:t>
            </a:r>
            <a:r>
              <a:rPr lang="pt-PT" sz="2400" b="1" dirty="0">
                <a:solidFill>
                  <a:schemeClr val="dk1"/>
                </a:solidFill>
                <a:latin typeface="Montserrat"/>
              </a:rPr>
              <a:t>.”</a:t>
            </a:r>
          </a:p>
          <a:p>
            <a:endParaRPr lang="pt-PT"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pt-P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Eric </a:t>
            </a:r>
            <a:r>
              <a:rPr lang="pt-PT" sz="24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Horvitz</a:t>
            </a:r>
            <a:endParaRPr lang="pt-PT"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pt-P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Diretor da Microsoft Research</a:t>
            </a:r>
            <a:endParaRPr lang="en-US"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 amt="72000"/>
          </a:blip>
          <a:srcRect t="42847"/>
          <a:stretch/>
        </p:blipFill>
        <p:spPr>
          <a:xfrm>
            <a:off x="8918300" y="1260000"/>
            <a:ext cx="225700" cy="166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85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85616" y="391552"/>
            <a:ext cx="6276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[Hora do Código]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de Ambiente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 amt="72000"/>
          </a:blip>
          <a:srcRect t="42847"/>
          <a:stretch/>
        </p:blipFill>
        <p:spPr>
          <a:xfrm>
            <a:off x="8918300" y="1082579"/>
            <a:ext cx="225700" cy="1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8073DC-5CD4-0F4F-B81B-5B30032AC77D}"/>
              </a:ext>
            </a:extLst>
          </p:cNvPr>
          <p:cNvSpPr/>
          <p:nvPr/>
        </p:nvSpPr>
        <p:spPr>
          <a:xfrm>
            <a:off x="385616" y="1515598"/>
            <a:ext cx="24320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err="1"/>
              <a:t>Interpretador</a:t>
            </a:r>
            <a:r>
              <a:rPr lang="en-US" b="1" dirty="0"/>
              <a:t> Python *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Download </a:t>
            </a:r>
            <a:r>
              <a:rPr lang="en-US" dirty="0" err="1"/>
              <a:t>em</a:t>
            </a:r>
            <a:endParaRPr lang="en-US" dirty="0"/>
          </a:p>
          <a:p>
            <a:pPr lvl="3"/>
            <a:r>
              <a:rPr lang="en-US" dirty="0">
                <a:hlinkClick r:id="rId5"/>
              </a:rPr>
              <a:t>https://www.python.org/downloads/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recomendada</a:t>
            </a:r>
            <a:r>
              <a:rPr lang="en-US" dirty="0"/>
              <a:t>: </a:t>
            </a:r>
            <a:r>
              <a:rPr lang="en-US" b="1" dirty="0"/>
              <a:t>3.7.5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* </a:t>
            </a:r>
            <a:r>
              <a:rPr lang="en-US" b="1" dirty="0" err="1"/>
              <a:t>Adicione</a:t>
            </a:r>
            <a:r>
              <a:rPr lang="en-US" b="1" dirty="0"/>
              <a:t> o </a:t>
            </a:r>
            <a:r>
              <a:rPr lang="en-US" b="1" dirty="0" err="1"/>
              <a:t>caminho</a:t>
            </a:r>
            <a:r>
              <a:rPr lang="en-US" b="1" dirty="0"/>
              <a:t> da </a:t>
            </a:r>
            <a:r>
              <a:rPr lang="en-US" b="1" dirty="0" err="1"/>
              <a:t>instação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variável</a:t>
            </a:r>
            <a:r>
              <a:rPr lang="en-US" b="1" dirty="0"/>
              <a:t> de </a:t>
            </a:r>
            <a:r>
              <a:rPr lang="en-US" b="1" dirty="0" err="1"/>
              <a:t>ambiente</a:t>
            </a:r>
            <a:r>
              <a:rPr lang="en-US" b="1" dirty="0"/>
              <a:t>  PATH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A21624-A5A7-2E4E-AA2B-4DDF73D5D25E}"/>
              </a:ext>
            </a:extLst>
          </p:cNvPr>
          <p:cNvSpPr/>
          <p:nvPr/>
        </p:nvSpPr>
        <p:spPr>
          <a:xfrm>
            <a:off x="3237973" y="1530711"/>
            <a:ext cx="2597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Visual Studio Code</a:t>
            </a:r>
          </a:p>
          <a:p>
            <a:pPr lvl="1"/>
            <a:r>
              <a:rPr lang="en-US" b="1" dirty="0"/>
              <a:t>Editor de Código</a:t>
            </a:r>
          </a:p>
          <a:p>
            <a:pPr lvl="2"/>
            <a:endParaRPr lang="en-US" dirty="0"/>
          </a:p>
          <a:p>
            <a:pPr lvl="3"/>
            <a:r>
              <a:rPr lang="en-US" dirty="0">
                <a:hlinkClick r:id="rId6"/>
              </a:rPr>
              <a:t>https://code.visualstudio.com/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Extensão</a:t>
            </a:r>
            <a:r>
              <a:rPr lang="en-US" dirty="0"/>
              <a:t> de </a:t>
            </a:r>
            <a:r>
              <a:rPr lang="en-US" dirty="0" err="1"/>
              <a:t>VSCode</a:t>
            </a:r>
            <a:endParaRPr lang="en-US" dirty="0"/>
          </a:p>
          <a:p>
            <a:pPr lvl="3"/>
            <a:r>
              <a:rPr lang="en-US" dirty="0">
                <a:hlinkClick r:id="rId7"/>
              </a:rPr>
              <a:t>https://marketplace.visualstudio.com/items?itemName=ms-python.python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9F088-97AE-A04F-BC51-BB842A08E8FE}"/>
              </a:ext>
            </a:extLst>
          </p:cNvPr>
          <p:cNvSpPr/>
          <p:nvPr/>
        </p:nvSpPr>
        <p:spPr>
          <a:xfrm>
            <a:off x="6255448" y="1511027"/>
            <a:ext cx="2597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Git</a:t>
            </a:r>
          </a:p>
          <a:p>
            <a:pPr lvl="1"/>
            <a:r>
              <a:rPr lang="en-US" b="1" dirty="0" err="1"/>
              <a:t>Versionamento</a:t>
            </a:r>
            <a:r>
              <a:rPr lang="en-US" b="1" dirty="0"/>
              <a:t> de Código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Download </a:t>
            </a:r>
            <a:r>
              <a:rPr lang="en-US" dirty="0" err="1"/>
              <a:t>em</a:t>
            </a:r>
            <a:endParaRPr lang="en-US" dirty="0"/>
          </a:p>
          <a:p>
            <a:r>
              <a:rPr lang="en-US" dirty="0">
                <a:hlinkClick r:id="rId8"/>
              </a:rPr>
              <a:t>https://git-scm.com/download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Marque o Visual Studio Code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editor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padrão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Mude</a:t>
            </a:r>
            <a:r>
              <a:rPr lang="en-US" dirty="0"/>
              <a:t> a </a:t>
            </a:r>
            <a:r>
              <a:rPr lang="en-US" dirty="0" err="1"/>
              <a:t>opção</a:t>
            </a:r>
            <a:r>
              <a:rPr lang="en-US" dirty="0"/>
              <a:t> de usar o terminal “</a:t>
            </a:r>
            <a:r>
              <a:rPr lang="en-US" dirty="0" err="1"/>
              <a:t>Mintty</a:t>
            </a:r>
            <a:r>
              <a:rPr lang="en-US" dirty="0"/>
              <a:t>” para usar o console </a:t>
            </a:r>
            <a:r>
              <a:rPr lang="en-US" dirty="0" err="1"/>
              <a:t>padrão</a:t>
            </a:r>
            <a:r>
              <a:rPr lang="en-US" dirty="0"/>
              <a:t> do Windows</a:t>
            </a:r>
          </a:p>
        </p:txBody>
      </p:sp>
    </p:spTree>
    <p:extLst>
      <p:ext uri="{BB962C8B-B14F-4D97-AF65-F5344CB8AC3E}">
        <p14:creationId xmlns:p14="http://schemas.microsoft.com/office/powerpoint/2010/main" val="19234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85616" y="391552"/>
            <a:ext cx="6276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[Hora do Código]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de Ambiente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 amt="72000"/>
          </a:blip>
          <a:srcRect t="42847"/>
          <a:stretch/>
        </p:blipFill>
        <p:spPr>
          <a:xfrm>
            <a:off x="8918300" y="1082579"/>
            <a:ext cx="225700" cy="1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04891B-C1D1-8D48-A231-725106E97745}"/>
              </a:ext>
            </a:extLst>
          </p:cNvPr>
          <p:cNvSpPr/>
          <p:nvPr/>
        </p:nvSpPr>
        <p:spPr>
          <a:xfrm>
            <a:off x="551678" y="1944659"/>
            <a:ext cx="804064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R" dirty="0">
                <a:latin typeface="Consolas" panose="020B0609020204030204" pitchFamily="49" charset="0"/>
                <a:cs typeface="Consolas" panose="020B0609020204030204" pitchFamily="49" charset="0"/>
              </a:rPr>
              <a:t>1. Crie um fork do repositório principal na sua conta pessoal do GitHub</a:t>
            </a:r>
          </a:p>
          <a:p>
            <a:r>
              <a:rPr lang="en-BR" dirty="0">
                <a:latin typeface="Consolas" panose="020B0609020204030204" pitchFamily="49" charset="0"/>
                <a:cs typeface="Consolas" panose="020B0609020204030204" pitchFamily="49" charset="0"/>
              </a:rPr>
              <a:t>2. git clone &lt;seu_repo&gt;</a:t>
            </a:r>
          </a:p>
          <a:p>
            <a:r>
              <a:rPr lang="en-BR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intro_ao_python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4.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edite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5. git stage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6. git commit –m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Adicionando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meu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README”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7. git push</a:t>
            </a:r>
          </a:p>
        </p:txBody>
      </p:sp>
    </p:spTree>
    <p:extLst>
      <p:ext uri="{BB962C8B-B14F-4D97-AF65-F5344CB8AC3E}">
        <p14:creationId xmlns:p14="http://schemas.microsoft.com/office/powerpoint/2010/main" val="402951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0459"/>
              </p:ext>
            </p:extLst>
          </p:nvPr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73;p15">
            <a:extLst>
              <a:ext uri="{FF2B5EF4-FFF2-40B4-BE49-F238E27FC236}">
                <a16:creationId xmlns:a16="http://schemas.microsoft.com/office/drawing/2014/main" id="{C4B08D24-ACAD-DB4B-BF02-86C8D98B3850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nome =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043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46772"/>
              </p:ext>
            </p:extLst>
          </p:nvPr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73;p15">
            <a:extLst>
              <a:ext uri="{FF2B5EF4-FFF2-40B4-BE49-F238E27FC236}">
                <a16:creationId xmlns:a16="http://schemas.microsoft.com/office/drawing/2014/main" id="{AC625328-13F7-5A48-AA08-2FA09EEEFA54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      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3B9489-D609-B54E-8DE8-438DE5AAD120}"/>
              </a:ext>
            </a:extLst>
          </p:cNvPr>
          <p:cNvCxnSpPr>
            <a:cxnSpLocks/>
          </p:cNvCxnSpPr>
          <p:nvPr/>
        </p:nvCxnSpPr>
        <p:spPr>
          <a:xfrm>
            <a:off x="1469894" y="2088107"/>
            <a:ext cx="2057077" cy="24582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05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/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73;p15">
            <a:extLst>
              <a:ext uri="{FF2B5EF4-FFF2-40B4-BE49-F238E27FC236}">
                <a16:creationId xmlns:a16="http://schemas.microsoft.com/office/drawing/2014/main" id="{AC625328-13F7-5A48-AA08-2FA09EEEFA54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      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1874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variável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forma de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nomear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endereço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/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73;p15">
            <a:extLst>
              <a:ext uri="{FF2B5EF4-FFF2-40B4-BE49-F238E27FC236}">
                <a16:creationId xmlns:a16="http://schemas.microsoft.com/office/drawing/2014/main" id="{15E4749F-F236-B849-B44D-0A14F5624420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nome =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FE752E-4E6B-8843-AF36-33535464B301}"/>
              </a:ext>
            </a:extLst>
          </p:cNvPr>
          <p:cNvCxnSpPr>
            <a:cxnSpLocks/>
          </p:cNvCxnSpPr>
          <p:nvPr/>
        </p:nvCxnSpPr>
        <p:spPr>
          <a:xfrm>
            <a:off x="1469894" y="2088107"/>
            <a:ext cx="1136828" cy="24838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603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variável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forma de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nomear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endereço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 valor que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foi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lido pela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função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Montserrat"/>
                <a:cs typeface="Consolas" panose="020B0609020204030204" pitchFamily="49" charset="0"/>
                <a:sym typeface="Montserrat"/>
              </a:rPr>
              <a:t>input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vai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ser salvo no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endereço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A2,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então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variável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  <a:sym typeface="Montserrat"/>
              </a:rPr>
              <a:t>nome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vai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apontar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este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endereço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48742"/>
              </p:ext>
            </p:extLst>
          </p:nvPr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CEF826-94F6-574B-B1DE-B70D864B763F}"/>
              </a:ext>
            </a:extLst>
          </p:cNvPr>
          <p:cNvCxnSpPr>
            <a:cxnSpLocks/>
          </p:cNvCxnSpPr>
          <p:nvPr/>
        </p:nvCxnSpPr>
        <p:spPr>
          <a:xfrm>
            <a:off x="1469894" y="2088107"/>
            <a:ext cx="1136828" cy="24838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3;p15">
            <a:extLst>
              <a:ext uri="{FF2B5EF4-FFF2-40B4-BE49-F238E27FC236}">
                <a16:creationId xmlns:a16="http://schemas.microsoft.com/office/drawing/2014/main" id="{70BE853A-81D6-4441-B27A-0D0E4642CDD4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nome =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561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Tipos de Dados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1754D7-6B68-494E-A545-BD35B9F7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03532"/>
              </p:ext>
            </p:extLst>
          </p:nvPr>
        </p:nvGraphicFramePr>
        <p:xfrm>
          <a:off x="736934" y="1096113"/>
          <a:ext cx="7670132" cy="3230537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20719">
                  <a:extLst>
                    <a:ext uri="{9D8B030D-6E8A-4147-A177-3AD203B41FA5}">
                      <a16:colId xmlns:a16="http://schemas.microsoft.com/office/drawing/2014/main" val="1989300845"/>
                    </a:ext>
                  </a:extLst>
                </a:gridCol>
                <a:gridCol w="2911714">
                  <a:extLst>
                    <a:ext uri="{9D8B030D-6E8A-4147-A177-3AD203B41FA5}">
                      <a16:colId xmlns:a16="http://schemas.microsoft.com/office/drawing/2014/main" val="3627500994"/>
                    </a:ext>
                  </a:extLst>
                </a:gridCol>
                <a:gridCol w="3337699">
                  <a:extLst>
                    <a:ext uri="{9D8B030D-6E8A-4147-A177-3AD203B41FA5}">
                      <a16:colId xmlns:a16="http://schemas.microsoft.com/office/drawing/2014/main" val="992390185"/>
                    </a:ext>
                  </a:extLst>
                </a:gridCol>
              </a:tblGrid>
              <a:tr h="46915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Tipo *</a:t>
                      </a:r>
                    </a:p>
                  </a:txBody>
                  <a:tcPr>
                    <a:solidFill>
                      <a:srgbClr val="FA60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Descrição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solidFill>
                      <a:srgbClr val="FA60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Exemplo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solidFill>
                      <a:srgbClr val="FA6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3779"/>
                  </a:ext>
                </a:extLst>
              </a:tr>
              <a:tr h="613508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Tipos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numéricos</a:t>
                      </a:r>
                      <a:endParaRPr lang="en-US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ex_int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ex_float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09008"/>
                  </a:ext>
                </a:extLst>
              </a:tr>
              <a:tr h="36088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Tipo de </a:t>
                      </a:r>
                      <a:r>
                        <a:rPr lang="en-US" sz="1400" dirty="0" err="1">
                          <a:effectLst/>
                        </a:rPr>
                        <a:t>texto</a:t>
                      </a:r>
                      <a:endParaRPr lang="en-US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ex_str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"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texto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literal"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573008"/>
                  </a:ext>
                </a:extLst>
              </a:tr>
              <a:tr h="613508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Tipos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booleano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verdadeiro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falso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ex_boolean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750653"/>
                  </a:ext>
                </a:extLst>
              </a:tr>
              <a:tr h="111875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date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datetime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timedelta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Ano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mês</a:t>
                      </a:r>
                      <a:r>
                        <a:rPr lang="en-US" sz="1400" dirty="0">
                          <a:effectLst/>
                        </a:rPr>
                        <a:t> e </a:t>
                      </a:r>
                      <a:r>
                        <a:rPr lang="en-US" sz="1400" dirty="0" err="1">
                          <a:effectLst/>
                        </a:rPr>
                        <a:t>dia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Hora, </a:t>
                      </a:r>
                      <a:r>
                        <a:rPr lang="en-US" sz="1400" dirty="0" err="1">
                          <a:effectLst/>
                        </a:rPr>
                        <a:t>minuto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degundo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Dia</a:t>
                      </a:r>
                      <a:r>
                        <a:rPr lang="en-US" sz="1400" dirty="0">
                          <a:effectLst/>
                        </a:rPr>
                        <a:t> e hora </a:t>
                      </a:r>
                      <a:r>
                        <a:rPr lang="en-US" sz="1400" dirty="0" err="1">
                          <a:effectLst/>
                        </a:rPr>
                        <a:t>juntos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Duração</a:t>
                      </a:r>
                      <a:r>
                        <a:rPr lang="en-US" sz="1400" dirty="0">
                          <a:effectLst/>
                        </a:rPr>
                        <a:t> de 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ex_date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 = date(2022,4,18)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ex_time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time(21,30,00)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ex_datetime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datetime.now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ex_timedelta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timedelta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(days=1)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06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A38F5FE-0A17-1246-9B17-AFC09E25B9E6}"/>
              </a:ext>
            </a:extLst>
          </p:cNvPr>
          <p:cNvSpPr/>
          <p:nvPr/>
        </p:nvSpPr>
        <p:spPr>
          <a:xfrm>
            <a:off x="736934" y="4462223"/>
            <a:ext cx="3310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* </a:t>
            </a:r>
            <a:r>
              <a:rPr lang="en-US" dirty="0" err="1"/>
              <a:t>Existem</a:t>
            </a:r>
            <a:r>
              <a:rPr lang="en-US" dirty="0"/>
              <a:t> outros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listados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8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Resumo da Aula 1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89;p17">
            <a:extLst>
              <a:ext uri="{FF2B5EF4-FFF2-40B4-BE49-F238E27FC236}">
                <a16:creationId xmlns:a16="http://schemas.microsoft.com/office/drawing/2014/main" id="{F414CE1E-2349-F34B-827F-ABC8EEF58782}"/>
              </a:ext>
            </a:extLst>
          </p:cNvPr>
          <p:cNvSpPr txBox="1"/>
          <p:nvPr/>
        </p:nvSpPr>
        <p:spPr>
          <a:xfrm>
            <a:off x="80659" y="1211961"/>
            <a:ext cx="7317668" cy="247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 que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porquê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aprender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Python</a:t>
            </a:r>
            <a:endParaRPr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42900"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Formato do curso</a:t>
            </a:r>
            <a:endParaRPr lang="pt-BR" sz="7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de ambiente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Funções </a:t>
            </a:r>
            <a:r>
              <a:rPr lang="pt-BR" sz="1600" b="1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print</a:t>
            </a: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Tipos de </a:t>
            </a: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dados em Python e conversão entre eles</a:t>
            </a:r>
          </a:p>
        </p:txBody>
      </p:sp>
      <p:pic>
        <p:nvPicPr>
          <p:cNvPr id="7" name="Google Shape;163;p25">
            <a:extLst>
              <a:ext uri="{FF2B5EF4-FFF2-40B4-BE49-F238E27FC236}">
                <a16:creationId xmlns:a16="http://schemas.microsoft.com/office/drawing/2014/main" id="{F8F550FC-F795-E349-8617-309F9DD800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172" y="665872"/>
            <a:ext cx="1892905" cy="123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1;p16">
            <a:extLst>
              <a:ext uri="{FF2B5EF4-FFF2-40B4-BE49-F238E27FC236}">
                <a16:creationId xmlns:a16="http://schemas.microsoft.com/office/drawing/2014/main" id="{280165E0-35B5-D94F-989F-ADA311792B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68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09A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927757" y="492789"/>
            <a:ext cx="3710400" cy="3710400"/>
          </a:xfrm>
          <a:prstGeom prst="ellipse">
            <a:avLst/>
          </a:prstGeom>
          <a:solidFill>
            <a:srgbClr val="FF609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656300" y="495354"/>
            <a:ext cx="3958500" cy="3958500"/>
          </a:xfrm>
          <a:prstGeom prst="ellipse">
            <a:avLst/>
          </a:prstGeom>
          <a:solidFill>
            <a:srgbClr val="FF609A">
              <a:alpha val="572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50000" y="927425"/>
            <a:ext cx="420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Clarisse Simões</a:t>
            </a:r>
            <a:endParaRPr sz="3600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50000" y="1819825"/>
            <a:ext cx="4083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Research Software Engineer @ Microsoft</a:t>
            </a:r>
            <a:endParaRPr sz="1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50000" y="4381110"/>
            <a:ext cx="563028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18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https://linktr.ee/clarissesimoes</a:t>
            </a:r>
            <a:r>
              <a:rPr lang="pt-BR" sz="18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263" y="4404125"/>
            <a:ext cx="1134737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35BC5-F0A4-8C4A-8FC1-40E7773651C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3749" t="18282" b="26766"/>
          <a:stretch/>
        </p:blipFill>
        <p:spPr>
          <a:xfrm>
            <a:off x="4650002" y="397899"/>
            <a:ext cx="4043998" cy="4189163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09A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81012-8926-224D-A170-BC4DBE99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2" name="Google Shape;152;p24"/>
          <p:cNvSpPr txBox="1"/>
          <p:nvPr/>
        </p:nvSpPr>
        <p:spPr>
          <a:xfrm>
            <a:off x="450000" y="927425"/>
            <a:ext cx="420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Obrigada!</a:t>
            </a:r>
            <a:endParaRPr sz="3600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263" y="4404125"/>
            <a:ext cx="1134737" cy="3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151850" y="814326"/>
            <a:ext cx="6628863" cy="58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70000"/>
              </a:lnSpc>
              <a:buClr>
                <a:schemeClr val="lt1"/>
              </a:buClr>
              <a:buSzPts val="3657"/>
            </a:pPr>
            <a:r>
              <a:rPr lang="pt-BR" sz="2833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https://www.menti.com/ez6w9ewvnm</a:t>
            </a:r>
            <a:r>
              <a:rPr lang="pt-BR" sz="2833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257" y="4404125"/>
            <a:ext cx="1134744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B86EC9-3A42-BE47-B7DD-F03788E1A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053" y="1943135"/>
            <a:ext cx="2508250" cy="25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8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50000" y="373500"/>
            <a:ext cx="68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7"/>
              <a:buFont typeface="Noto Sans Symbols"/>
              <a:buNone/>
            </a:pPr>
            <a:r>
              <a:rPr lang="en-US" sz="3200" b="1" dirty="0">
                <a:solidFill>
                  <a:schemeClr val="accent2"/>
                </a:solidFill>
                <a:latin typeface="Montserrat"/>
              </a:rPr>
              <a:t>O que </a:t>
            </a:r>
            <a:r>
              <a:rPr lang="en-US" sz="3200" b="1" dirty="0" err="1">
                <a:solidFill>
                  <a:schemeClr val="accent2"/>
                </a:solidFill>
                <a:latin typeface="Montserrat"/>
              </a:rPr>
              <a:t>é</a:t>
            </a:r>
            <a:r>
              <a:rPr lang="en-US" sz="3200" b="1" dirty="0">
                <a:solidFill>
                  <a:schemeClr val="accent2"/>
                </a:solidFill>
                <a:latin typeface="Montserrat"/>
              </a:rPr>
              <a:t> Python?</a:t>
            </a:r>
            <a:endParaRPr sz="3200" b="1" dirty="0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6" name="Google Shape;89;p17">
            <a:extLst>
              <a:ext uri="{FF2B5EF4-FFF2-40B4-BE49-F238E27FC236}">
                <a16:creationId xmlns:a16="http://schemas.microsoft.com/office/drawing/2014/main" id="{FDA072BF-5880-4549-AA43-F8D6D984D79D}"/>
              </a:ext>
            </a:extLst>
          </p:cNvPr>
          <p:cNvSpPr txBox="1"/>
          <p:nvPr/>
        </p:nvSpPr>
        <p:spPr>
          <a:xfrm>
            <a:off x="80659" y="1211961"/>
            <a:ext cx="6606513" cy="34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linguagem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mais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popular no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mundo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42900"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Muitas oportunidades de carreira!</a:t>
            </a:r>
            <a:endParaRPr lang="pt-BR" sz="7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Sintaxe simples, de fácil leitura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Aplicações construídas em Python podem rodar em Windows, </a:t>
            </a:r>
            <a:r>
              <a:rPr lang="pt-BR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MacOS</a:t>
            </a: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e Linux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Boa para iniciantes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Boa para uso avançado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D096E0-FB43-3D4D-B4EC-BB5BE0535508}"/>
              </a:ext>
            </a:extLst>
          </p:cNvPr>
          <p:cNvSpPr/>
          <p:nvPr/>
        </p:nvSpPr>
        <p:spPr>
          <a:xfrm>
            <a:off x="0" y="4897279"/>
            <a:ext cx="21098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R" sz="1000" dirty="0"/>
              <a:t>* </a:t>
            </a:r>
            <a:r>
              <a:rPr lang="en-BR" sz="1000" dirty="0">
                <a:hlinkClick r:id="rId3"/>
              </a:rPr>
              <a:t>https://pypl.github.io/PYPL.html</a:t>
            </a:r>
            <a:r>
              <a:rPr lang="en-BR" sz="1000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3B47-7D39-244A-A1CF-C6E285590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0" r="43253"/>
          <a:stretch/>
        </p:blipFill>
        <p:spPr>
          <a:xfrm>
            <a:off x="6687172" y="1775517"/>
            <a:ext cx="2134745" cy="1875360"/>
          </a:xfrm>
          <a:prstGeom prst="rect">
            <a:avLst/>
          </a:prstGeom>
        </p:spPr>
      </p:pic>
      <p:pic>
        <p:nvPicPr>
          <p:cNvPr id="10" name="Google Shape;81;p16">
            <a:extLst>
              <a:ext uri="{FF2B5EF4-FFF2-40B4-BE49-F238E27FC236}">
                <a16:creationId xmlns:a16="http://schemas.microsoft.com/office/drawing/2014/main" id="{166919DC-714A-F642-93C7-F0FF500789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18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Sobre o Python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50000" y="1156912"/>
            <a:ext cx="196565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Versátil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220427" y="1156912"/>
            <a:ext cx="159586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Open-</a:t>
            </a:r>
            <a:r>
              <a:rPr lang="pt-BR" sz="1600" b="1" dirty="0" err="1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353832" y="1843760"/>
            <a:ext cx="24597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buClr>
                <a:schemeClr val="accent2"/>
              </a:buClr>
              <a:buSzPts val="1800"/>
            </a:pPr>
            <a: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Aplicações web, aplicações desktop, análise de dados, </a:t>
            </a:r>
            <a:r>
              <a:rPr lang="pt-BR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machine</a:t>
            </a:r>
            <a: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 automação..</a:t>
            </a:r>
          </a:p>
        </p:txBody>
      </p:sp>
      <p:sp>
        <p:nvSpPr>
          <p:cNvPr id="110" name="Google Shape;110;p19"/>
          <p:cNvSpPr txBox="1"/>
          <p:nvPr/>
        </p:nvSpPr>
        <p:spPr>
          <a:xfrm>
            <a:off x="3128093" y="1843760"/>
            <a:ext cx="22932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buClr>
                <a:schemeClr val="accent2"/>
              </a:buClr>
              <a:buSzPts val="1800"/>
            </a:pPr>
            <a: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Grande comunidade com várias bibliotecas </a:t>
            </a:r>
            <a:b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i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open-</a:t>
            </a:r>
            <a:r>
              <a:rPr lang="pt-BR" i="1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pt-BR" i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t-BR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6335638" y="1156912"/>
            <a:ext cx="178837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Linguagem Interpretada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6335638" y="1843760"/>
            <a:ext cx="22932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interpretador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Python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permite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interação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imediata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com o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que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pode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ser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utilizado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de forma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interativa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scripts.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Diagram showing the execution of a .py file through the Python interpreter.">
            <a:extLst>
              <a:ext uri="{FF2B5EF4-FFF2-40B4-BE49-F238E27FC236}">
                <a16:creationId xmlns:a16="http://schemas.microsoft.com/office/drawing/2014/main" id="{D01DE864-B61E-D04E-AE23-CE522FE0A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7878"/>
          <a:stretch/>
        </p:blipFill>
        <p:spPr bwMode="auto">
          <a:xfrm>
            <a:off x="726780" y="3274401"/>
            <a:ext cx="5254388" cy="131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88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50000" y="373498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Formato do curso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08937" y="970720"/>
            <a:ext cx="8211607" cy="3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“Live coding”</a:t>
            </a:r>
          </a:p>
          <a:p>
            <a:pPr marL="457200" lvl="0" indent="-342900"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curso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Slides 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https://github.com/WoMakersCode/intro_ao_python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“fork” do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curso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Exercícios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durante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aulas</a:t>
            </a:r>
          </a:p>
          <a:p>
            <a:pPr marL="114300" lvl="5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das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resoluções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estar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GitHub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pessoal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aluna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de forma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pública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b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acessível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pela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professora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conferência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457200" lvl="0" indent="-342900"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Dúvidas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</a:p>
          <a:p>
            <a:pPr marL="114300" lvl="0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Durante a aula: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microfone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pergunte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poste no chat</a:t>
            </a:r>
          </a:p>
          <a:p>
            <a:pPr marL="114300" lvl="0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Fora da aula: 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Offline</a:t>
            </a:r>
          </a:p>
          <a:p>
            <a:pPr marL="114300" lvl="2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</a:t>
            </a:r>
            <a:r>
              <a:rPr lang="en-US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Pesquise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Google e no </a:t>
            </a:r>
            <a:r>
              <a:rPr lang="en-US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StackOverflow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Grupo do Slack – boas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práticas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participação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opcional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7177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50000" y="373498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Desafios </a:t>
            </a:r>
            <a:r>
              <a:rPr lang="pt-BR" sz="2600" b="1" dirty="0" err="1">
                <a:latin typeface="Montserrat"/>
                <a:ea typeface="Montserrat"/>
                <a:cs typeface="Montserrat"/>
                <a:sym typeface="Montserrat"/>
              </a:rPr>
              <a:t>Offline</a:t>
            </a: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 – Microsoft </a:t>
            </a:r>
            <a:r>
              <a:rPr lang="pt-BR" sz="2600" b="1" dirty="0" err="1">
                <a:latin typeface="Montserrat"/>
                <a:ea typeface="Montserrat"/>
                <a:cs typeface="Montserrat"/>
                <a:sym typeface="Montserrat"/>
              </a:rPr>
              <a:t>Learn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47760" y="1279103"/>
            <a:ext cx="8330183" cy="283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offline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será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necessário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criar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gratuita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site do Microsoft Learn.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primera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aula: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módulo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Introdução a Python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módulo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Usar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cadeias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caracteres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no Python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finalizar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módulo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receberá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formato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PDF.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deixe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acrescentar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GitHub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pasta </a:t>
            </a:r>
            <a:r>
              <a:rPr lang="en-US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selos_microsoft_learn</a:t>
            </a:r>
            <a:endParaRPr lang="en-US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7318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AECD23-A53C-1947-8AFD-CB9C18658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60" y="674"/>
            <a:ext cx="9216063" cy="51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6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257" y="4404125"/>
            <a:ext cx="1134744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50000" y="346625"/>
            <a:ext cx="627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600" b="1">
                <a:latin typeface="Montserrat"/>
                <a:ea typeface="Montserrat"/>
                <a:cs typeface="Montserrat"/>
              </a:defRPr>
            </a:lvl1pPr>
          </a:lstStyle>
          <a:p>
            <a:r>
              <a:rPr lang="pt-BR" dirty="0">
                <a:solidFill>
                  <a:srgbClr val="FA609B"/>
                </a:solidFill>
                <a:sym typeface="Consolas"/>
              </a:rPr>
              <a:t>Bônus – Prêmio Surpresa</a:t>
            </a:r>
            <a:endParaRPr dirty="0">
              <a:solidFill>
                <a:srgbClr val="FA609B"/>
              </a:solidFill>
              <a:sym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13E80-C7EE-0F43-BA09-6EDDB4BB4798}"/>
              </a:ext>
            </a:extLst>
          </p:cNvPr>
          <p:cNvSpPr/>
          <p:nvPr/>
        </p:nvSpPr>
        <p:spPr>
          <a:xfrm>
            <a:off x="277213" y="1038518"/>
            <a:ext cx="8416788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Vamos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fazer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sorteio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de um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prêmio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surpresa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entre as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alunas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tiverem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concluído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todos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postado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seus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GirHubs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457200" lvl="0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endParaRPr lang="en-US" sz="18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Apenas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serão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classificadas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para 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sorteio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alunas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realizaram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TODOS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propostos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durante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as aulas 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offline. </a:t>
            </a:r>
          </a:p>
          <a:p>
            <a:pPr marL="457200" lvl="0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endParaRPr lang="en-US" sz="18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4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das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resoluções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deve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estar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no GitHub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pessoal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aluna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 de forma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pública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acessível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pela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professora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conferência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selos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indicam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término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dos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offline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também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4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 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aluna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sorteada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estiver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apta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receber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prêmio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ela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será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desclassificada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e um novo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sorteio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será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realizado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3" name="Graphic 2" descr="Trophy">
            <a:extLst>
              <a:ext uri="{FF2B5EF4-FFF2-40B4-BE49-F238E27FC236}">
                <a16:creationId xmlns:a16="http://schemas.microsoft.com/office/drawing/2014/main" id="{7BA95BBE-DF09-4B4B-AF1E-307361F9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4120" y="373500"/>
            <a:ext cx="665018" cy="6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993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1146</Words>
  <Application>Microsoft Macintosh PowerPoint</Application>
  <PresentationFormat>On-screen Show (16:9)</PresentationFormat>
  <Paragraphs>273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Noto Sans Symbols</vt:lpstr>
      <vt:lpstr>Montserrat Black</vt:lpstr>
      <vt:lpstr>Montserrat</vt:lpstr>
      <vt:lpstr>Arial</vt:lpstr>
      <vt:lpstr>Consolas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Cla Simões</cp:lastModifiedBy>
  <cp:revision>75</cp:revision>
  <dcterms:modified xsi:type="dcterms:W3CDTF">2022-04-18T01:00:30Z</dcterms:modified>
  <cp:category/>
</cp:coreProperties>
</file>